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Gill Sans" panose="020B0502020104020203" pitchFamily="34" charset="-79"/>
      <p:regular r:id="rId15"/>
      <p:bold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vLI9D+vt+t726uyhJgBntbCY8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bad715190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bad71519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80ca3360f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80ca3360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afc28da64d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afc28da6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bad7151905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bad715190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bad7151905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bad715190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80ca3360f9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80ca3360f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ad7151905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bad715190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3"/>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3931126" y="-1328261"/>
            <a:ext cx="4351338" cy="1065911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3"/>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3"/>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777240" y="1825625"/>
            <a:ext cx="1065911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77240" y="1709738"/>
            <a:ext cx="10570210" cy="275889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5400"/>
              <a:buFont typeface="Gill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777240" y="4589463"/>
            <a:ext cx="1057021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chemeClr val="dk2"/>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5"/>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777240" y="1825625"/>
            <a:ext cx="524256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777240" y="365125"/>
            <a:ext cx="1057814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txBox="1">
            <a:spLocks noGrp="1"/>
          </p:cNvSpPr>
          <p:nvPr>
            <p:ph type="body" idx="1"/>
          </p:nvPr>
        </p:nvSpPr>
        <p:spPr>
          <a:xfrm>
            <a:off x="777240" y="1801812"/>
            <a:ext cx="5220335" cy="93503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7"/>
          <p:cNvSpPr txBox="1">
            <a:spLocks noGrp="1"/>
          </p:cNvSpPr>
          <p:nvPr>
            <p:ph type="body" idx="2"/>
          </p:nvPr>
        </p:nvSpPr>
        <p:spPr>
          <a:xfrm>
            <a:off x="777240" y="2825749"/>
            <a:ext cx="5220335" cy="3363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7"/>
          <p:cNvSpPr txBox="1">
            <a:spLocks noGrp="1"/>
          </p:cNvSpPr>
          <p:nvPr>
            <p:ph type="body" idx="3"/>
          </p:nvPr>
        </p:nvSpPr>
        <p:spPr>
          <a:xfrm>
            <a:off x="6172200" y="1801812"/>
            <a:ext cx="5183188" cy="93503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7"/>
          <p:cNvSpPr txBox="1">
            <a:spLocks noGrp="1"/>
          </p:cNvSpPr>
          <p:nvPr>
            <p:ph type="body" idx="4"/>
          </p:nvPr>
        </p:nvSpPr>
        <p:spPr>
          <a:xfrm>
            <a:off x="6172200" y="2825749"/>
            <a:ext cx="5183188" cy="3363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8"/>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9"/>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777240" y="457200"/>
            <a:ext cx="3994785" cy="2501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5183188" y="457201"/>
            <a:ext cx="6172200" cy="540385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17500" algn="l">
              <a:lnSpc>
                <a:spcPct val="90000"/>
              </a:lnSpc>
              <a:spcBef>
                <a:spcPts val="500"/>
              </a:spcBef>
              <a:spcAft>
                <a:spcPts val="0"/>
              </a:spcAft>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0"/>
          <p:cNvSpPr txBox="1">
            <a:spLocks noGrp="1"/>
          </p:cNvSpPr>
          <p:nvPr>
            <p:ph type="body" idx="2"/>
          </p:nvPr>
        </p:nvSpPr>
        <p:spPr>
          <a:xfrm>
            <a:off x="777240" y="3092450"/>
            <a:ext cx="3994785" cy="27765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000"/>
              <a:buNone/>
              <a:defRPr sz="20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0"/>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777240" y="457200"/>
            <a:ext cx="3994785" cy="250545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4000"/>
              <a:buFont typeface="Gill Sans"/>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1"/>
          <p:cNvSpPr>
            <a:spLocks noGrp="1"/>
          </p:cNvSpPr>
          <p:nvPr>
            <p:ph type="pic" idx="2"/>
          </p:nvPr>
        </p:nvSpPr>
        <p:spPr>
          <a:xfrm>
            <a:off x="5183188" y="457201"/>
            <a:ext cx="6172200" cy="5403850"/>
          </a:xfrm>
          <a:prstGeom prst="rect">
            <a:avLst/>
          </a:prstGeom>
          <a:noFill/>
          <a:ln>
            <a:noFill/>
          </a:ln>
        </p:spPr>
      </p:sp>
      <p:sp>
        <p:nvSpPr>
          <p:cNvPr id="82" name="Google Shape;82;p11"/>
          <p:cNvSpPr txBox="1">
            <a:spLocks noGrp="1"/>
          </p:cNvSpPr>
          <p:nvPr>
            <p:ph type="body" idx="1"/>
          </p:nvPr>
        </p:nvSpPr>
        <p:spPr>
          <a:xfrm>
            <a:off x="777240" y="3081275"/>
            <a:ext cx="3994785" cy="277977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000"/>
              <a:buNone/>
              <a:defRPr sz="20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1"/>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p:nvPr/>
        </p:nvSpPr>
        <p:spPr>
          <a:xfrm>
            <a:off x="-1" y="-1"/>
            <a:ext cx="12192001"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7;p2"/>
          <p:cNvSpPr/>
          <p:nvPr/>
        </p:nvSpPr>
        <p:spPr>
          <a:xfrm>
            <a:off x="-1" y="-1"/>
            <a:ext cx="12192001" cy="685800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nvGrpSpPr>
          <p:cNvPr id="8" name="Google Shape;8;p2"/>
          <p:cNvGrpSpPr/>
          <p:nvPr/>
        </p:nvGrpSpPr>
        <p:grpSpPr>
          <a:xfrm>
            <a:off x="-1" y="-1"/>
            <a:ext cx="12192001" cy="6858001"/>
            <a:chOff x="-1" y="-1"/>
            <a:chExt cx="12192001" cy="6858001"/>
          </a:xfrm>
        </p:grpSpPr>
        <p:sp>
          <p:nvSpPr>
            <p:cNvPr id="9" name="Google Shape;9;p2"/>
            <p:cNvSpPr/>
            <p:nvPr/>
          </p:nvSpPr>
          <p:spPr>
            <a:xfrm>
              <a:off x="209098" y="727602"/>
              <a:ext cx="172408" cy="172408"/>
            </a:xfrm>
            <a:prstGeom prst="ellipse">
              <a:avLst/>
            </a:prstGeom>
            <a:solidFill>
              <a:srgbClr val="D8A6E9">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0;p2"/>
            <p:cNvSpPr/>
            <p:nvPr/>
          </p:nvSpPr>
          <p:spPr>
            <a:xfrm>
              <a:off x="949947" y="136523"/>
              <a:ext cx="113367" cy="113367"/>
            </a:xfrm>
            <a:prstGeom prst="ellipse">
              <a:avLst/>
            </a:prstGeom>
            <a:solidFill>
              <a:srgbClr val="F39E29">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2"/>
            <p:cNvSpPr/>
            <p:nvPr/>
          </p:nvSpPr>
          <p:spPr>
            <a:xfrm>
              <a:off x="11575290" y="5859047"/>
              <a:ext cx="305780" cy="305780"/>
            </a:xfrm>
            <a:prstGeom prst="ellipse">
              <a:avLst/>
            </a:prstGeom>
            <a:solidFill>
              <a:srgbClr val="E28BD5">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2"/>
            <p:cNvSpPr/>
            <p:nvPr/>
          </p:nvSpPr>
          <p:spPr>
            <a:xfrm>
              <a:off x="95730" y="1133938"/>
              <a:ext cx="226735" cy="226735"/>
            </a:xfrm>
            <a:prstGeom prst="ellipse">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2"/>
            <p:cNvSpPr/>
            <p:nvPr/>
          </p:nvSpPr>
          <p:spPr>
            <a:xfrm>
              <a:off x="11536830" y="554419"/>
              <a:ext cx="382700" cy="382700"/>
            </a:xfrm>
            <a:prstGeom prst="ellipse">
              <a:avLst/>
            </a:prstGeom>
            <a:solidFill>
              <a:srgbClr val="C579DF">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2"/>
            <p:cNvSpPr/>
            <p:nvPr/>
          </p:nvSpPr>
          <p:spPr>
            <a:xfrm>
              <a:off x="11224303" y="299808"/>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2"/>
            <p:cNvSpPr/>
            <p:nvPr/>
          </p:nvSpPr>
          <p:spPr>
            <a:xfrm>
              <a:off x="11629630" y="5482355"/>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2"/>
            <p:cNvSpPr/>
            <p:nvPr/>
          </p:nvSpPr>
          <p:spPr>
            <a:xfrm>
              <a:off x="10415328" y="612495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p:nvPr/>
          </p:nvSpPr>
          <p:spPr>
            <a:xfrm>
              <a:off x="10120382" y="6255986"/>
              <a:ext cx="305780" cy="305780"/>
            </a:xfrm>
            <a:prstGeom prst="ellipse">
              <a:avLst/>
            </a:prstGeom>
            <a:solidFill>
              <a:srgbClr val="F5D7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2"/>
            <p:cNvSpPr/>
            <p:nvPr/>
          </p:nvSpPr>
          <p:spPr>
            <a:xfrm>
              <a:off x="9934343" y="6204350"/>
              <a:ext cx="113367" cy="113367"/>
            </a:xfrm>
            <a:prstGeom prst="ellipse">
              <a:avLst/>
            </a:prstGeom>
            <a:solidFill>
              <a:srgbClr val="A6E4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2"/>
            <p:cNvSpPr/>
            <p:nvPr/>
          </p:nvSpPr>
          <p:spPr>
            <a:xfrm>
              <a:off x="11642244" y="6317718"/>
              <a:ext cx="549756" cy="540282"/>
            </a:xfrm>
            <a:custGeom>
              <a:avLst/>
              <a:gdLst/>
              <a:ahLst/>
              <a:cxnLst/>
              <a:rect l="l" t="t" r="r" b="b"/>
              <a:pathLst>
                <a:path w="2115556" h="2079100" extrusionOk="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rgbClr val="A6E4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0" name="Google Shape;20;p2"/>
            <p:cNvSpPr/>
            <p:nvPr/>
          </p:nvSpPr>
          <p:spPr>
            <a:xfrm>
              <a:off x="-1" y="-1"/>
              <a:ext cx="510196" cy="538336"/>
            </a:xfrm>
            <a:custGeom>
              <a:avLst/>
              <a:gdLst/>
              <a:ahLst/>
              <a:cxnLst/>
              <a:rect l="l" t="t" r="r" b="b"/>
              <a:pathLst>
                <a:path w="510196" h="538336" extrusionOk="0">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rgbClr val="F5D7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1" name="Google Shape;21;p2"/>
            <p:cNvSpPr/>
            <p:nvPr/>
          </p:nvSpPr>
          <p:spPr>
            <a:xfrm>
              <a:off x="10528695" y="1"/>
              <a:ext cx="554074" cy="282754"/>
            </a:xfrm>
            <a:custGeom>
              <a:avLst/>
              <a:gdLst/>
              <a:ahLst/>
              <a:cxnLst/>
              <a:rect l="l" t="t" r="r" b="b"/>
              <a:pathLst>
                <a:path w="309162" h="157771" extrusionOk="0">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rgbClr val="808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sp>
          <p:nvSpPr>
            <p:cNvPr id="22" name="Google Shape;22;p2"/>
            <p:cNvSpPr/>
            <p:nvPr/>
          </p:nvSpPr>
          <p:spPr>
            <a:xfrm>
              <a:off x="504140" y="1132500"/>
              <a:ext cx="84680" cy="8468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2"/>
            <p:cNvSpPr/>
            <p:nvPr/>
          </p:nvSpPr>
          <p:spPr>
            <a:xfrm>
              <a:off x="12051348" y="5576515"/>
              <a:ext cx="137603" cy="210490"/>
            </a:xfrm>
            <a:custGeom>
              <a:avLst/>
              <a:gdLst/>
              <a:ahLst/>
              <a:cxnLst/>
              <a:rect l="l" t="t" r="r" b="b"/>
              <a:pathLst>
                <a:path w="137603" h="210490" extrusionOk="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rgbClr val="C4B1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grpSp>
      <p:sp>
        <p:nvSpPr>
          <p:cNvPr id="24" name="Google Shape;24;p2"/>
          <p:cNvSpPr txBox="1">
            <a:spLocks noGrp="1"/>
          </p:cNvSpPr>
          <p:nvPr>
            <p:ph type="dt" idx="10"/>
          </p:nvPr>
        </p:nvSpPr>
        <p:spPr>
          <a:xfrm>
            <a:off x="777240" y="6488268"/>
            <a:ext cx="2743200" cy="233209"/>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
          <p:cNvSpPr txBox="1">
            <a:spLocks noGrp="1"/>
          </p:cNvSpPr>
          <p:nvPr>
            <p:ph type="ftr" idx="11"/>
          </p:nvPr>
        </p:nvSpPr>
        <p:spPr>
          <a:xfrm>
            <a:off x="4038600" y="6488268"/>
            <a:ext cx="4114800" cy="233209"/>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
          <p:cNvSpPr txBox="1">
            <a:spLocks noGrp="1"/>
          </p:cNvSpPr>
          <p:nvPr>
            <p:ph type="sldNum" idx="12"/>
          </p:nvPr>
        </p:nvSpPr>
        <p:spPr>
          <a:xfrm>
            <a:off x="8693150" y="6488268"/>
            <a:ext cx="2743200" cy="233209"/>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888888"/>
                </a:solidFill>
                <a:latin typeface="Calibri"/>
                <a:ea typeface="Calibri"/>
                <a:cs typeface="Calibri"/>
                <a:sym typeface="Calibri"/>
              </a:defRPr>
            </a:lvl1pPr>
            <a:lvl2pPr marL="0" marR="0" lvl="1" indent="0" algn="r" rtl="0">
              <a:spcBef>
                <a:spcPts val="0"/>
              </a:spcBef>
              <a:buNone/>
              <a:defRPr sz="1000" b="0" i="0" u="none" strike="noStrike" cap="none">
                <a:solidFill>
                  <a:srgbClr val="888888"/>
                </a:solidFill>
                <a:latin typeface="Calibri"/>
                <a:ea typeface="Calibri"/>
                <a:cs typeface="Calibri"/>
                <a:sym typeface="Calibri"/>
              </a:defRPr>
            </a:lvl2pPr>
            <a:lvl3pPr marL="0" marR="0" lvl="2" indent="0" algn="r" rtl="0">
              <a:spcBef>
                <a:spcPts val="0"/>
              </a:spcBef>
              <a:buNone/>
              <a:defRPr sz="1000" b="0" i="0" u="none" strike="noStrike" cap="none">
                <a:solidFill>
                  <a:srgbClr val="888888"/>
                </a:solidFill>
                <a:latin typeface="Calibri"/>
                <a:ea typeface="Calibri"/>
                <a:cs typeface="Calibri"/>
                <a:sym typeface="Calibri"/>
              </a:defRPr>
            </a:lvl3pPr>
            <a:lvl4pPr marL="0" marR="0" lvl="3" indent="0" algn="r" rtl="0">
              <a:spcBef>
                <a:spcPts val="0"/>
              </a:spcBef>
              <a:buNone/>
              <a:defRPr sz="1000" b="0" i="0" u="none" strike="noStrike" cap="none">
                <a:solidFill>
                  <a:srgbClr val="888888"/>
                </a:solidFill>
                <a:latin typeface="Calibri"/>
                <a:ea typeface="Calibri"/>
                <a:cs typeface="Calibri"/>
                <a:sym typeface="Calibri"/>
              </a:defRPr>
            </a:lvl4pPr>
            <a:lvl5pPr marL="0" marR="0" lvl="4" indent="0" algn="r" rtl="0">
              <a:spcBef>
                <a:spcPts val="0"/>
              </a:spcBef>
              <a:buNone/>
              <a:defRPr sz="1000" b="0" i="0" u="none" strike="noStrike" cap="none">
                <a:solidFill>
                  <a:srgbClr val="888888"/>
                </a:solidFill>
                <a:latin typeface="Calibri"/>
                <a:ea typeface="Calibri"/>
                <a:cs typeface="Calibri"/>
                <a:sym typeface="Calibri"/>
              </a:defRPr>
            </a:lvl5pPr>
            <a:lvl6pPr marL="0" marR="0" lvl="5" indent="0" algn="r" rtl="0">
              <a:spcBef>
                <a:spcPts val="0"/>
              </a:spcBef>
              <a:buNone/>
              <a:defRPr sz="1000" b="0" i="0" u="none" strike="noStrike" cap="none">
                <a:solidFill>
                  <a:srgbClr val="888888"/>
                </a:solidFill>
                <a:latin typeface="Calibri"/>
                <a:ea typeface="Calibri"/>
                <a:cs typeface="Calibri"/>
                <a:sym typeface="Calibri"/>
              </a:defRPr>
            </a:lvl6pPr>
            <a:lvl7pPr marL="0" marR="0" lvl="6" indent="0" algn="r" rtl="0">
              <a:spcBef>
                <a:spcPts val="0"/>
              </a:spcBef>
              <a:buNone/>
              <a:defRPr sz="1000" b="0" i="0" u="none" strike="noStrike" cap="none">
                <a:solidFill>
                  <a:srgbClr val="888888"/>
                </a:solidFill>
                <a:latin typeface="Calibri"/>
                <a:ea typeface="Calibri"/>
                <a:cs typeface="Calibri"/>
                <a:sym typeface="Calibri"/>
              </a:defRPr>
            </a:lvl7pPr>
            <a:lvl8pPr marL="0" marR="0" lvl="7" indent="0" algn="r" rtl="0">
              <a:spcBef>
                <a:spcPts val="0"/>
              </a:spcBef>
              <a:buNone/>
              <a:defRPr sz="1000" b="0" i="0" u="none" strike="noStrike" cap="none">
                <a:solidFill>
                  <a:srgbClr val="888888"/>
                </a:solidFill>
                <a:latin typeface="Calibri"/>
                <a:ea typeface="Calibri"/>
                <a:cs typeface="Calibri"/>
                <a:sym typeface="Calibri"/>
              </a:defRPr>
            </a:lvl8pPr>
            <a:lvl9pPr marL="0" marR="0" lvl="8" indent="0" algn="r" rtl="0">
              <a:spcBef>
                <a:spcPts val="0"/>
              </a:spcBef>
              <a:buNone/>
              <a:defRPr sz="10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2"/>
          <p:cNvSpPr txBox="1">
            <a:spLocks noGrp="1"/>
          </p:cNvSpPr>
          <p:nvPr>
            <p:ph type="title"/>
          </p:nvPr>
        </p:nvSpPr>
        <p:spPr>
          <a:xfrm>
            <a:off x="777240" y="365125"/>
            <a:ext cx="1065911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5400"/>
              <a:buFont typeface="Gill Sans"/>
              <a:buNone/>
              <a:defRPr sz="5400" b="0" i="0" u="none" strike="noStrike" cap="none">
                <a:solidFill>
                  <a:schemeClr val="dk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2"/>
          <p:cNvSpPr txBox="1">
            <a:spLocks noGrp="1"/>
          </p:cNvSpPr>
          <p:nvPr>
            <p:ph type="body" idx="1"/>
          </p:nvPr>
        </p:nvSpPr>
        <p:spPr>
          <a:xfrm>
            <a:off x="777240" y="1825625"/>
            <a:ext cx="10659110"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rgbClr val="434D74"/>
              </a:buClr>
              <a:buSzPts val="2000"/>
              <a:buFont typeface="Arial"/>
              <a:buChar char="•"/>
              <a:defRPr sz="2000" b="0" i="0" u="none" strike="noStrike" cap="none">
                <a:solidFill>
                  <a:schemeClr val="dk2"/>
                </a:solidFill>
                <a:latin typeface="Calibri"/>
                <a:ea typeface="Calibri"/>
                <a:cs typeface="Calibri"/>
                <a:sym typeface="Calibri"/>
              </a:defRPr>
            </a:lvl1pPr>
            <a:lvl2pPr marL="914400" marR="0" lvl="1" indent="-342900" algn="l" rtl="0">
              <a:lnSpc>
                <a:spcPct val="90000"/>
              </a:lnSpc>
              <a:spcBef>
                <a:spcPts val="500"/>
              </a:spcBef>
              <a:spcAft>
                <a:spcPts val="0"/>
              </a:spcAft>
              <a:buClr>
                <a:srgbClr val="434D74"/>
              </a:buClr>
              <a:buSzPts val="1800"/>
              <a:buFont typeface="Arial"/>
              <a:buChar char="•"/>
              <a:defRPr sz="1800" b="0" i="0" u="none" strike="noStrike" cap="none">
                <a:solidFill>
                  <a:schemeClr val="dk2"/>
                </a:solidFill>
                <a:latin typeface="Calibri"/>
                <a:ea typeface="Calibri"/>
                <a:cs typeface="Calibri"/>
                <a:sym typeface="Calibri"/>
              </a:defRPr>
            </a:lvl2pPr>
            <a:lvl3pPr marL="1371600" marR="0" lvl="2" indent="-330200" algn="l" rtl="0">
              <a:lnSpc>
                <a:spcPct val="90000"/>
              </a:lnSpc>
              <a:spcBef>
                <a:spcPts val="500"/>
              </a:spcBef>
              <a:spcAft>
                <a:spcPts val="0"/>
              </a:spcAft>
              <a:buClr>
                <a:srgbClr val="434D74"/>
              </a:buClr>
              <a:buSzPts val="1600"/>
              <a:buFont typeface="Arial"/>
              <a:buChar char="•"/>
              <a:defRPr sz="1600" b="0" i="0" u="none" strike="noStrike" cap="none">
                <a:solidFill>
                  <a:schemeClr val="dk2"/>
                </a:solidFill>
                <a:latin typeface="Calibri"/>
                <a:ea typeface="Calibri"/>
                <a:cs typeface="Calibri"/>
                <a:sym typeface="Calibri"/>
              </a:defRPr>
            </a:lvl3pPr>
            <a:lvl4pPr marL="1828800" marR="0" lvl="3" indent="-317500" algn="l" rtl="0">
              <a:lnSpc>
                <a:spcPct val="90000"/>
              </a:lnSpc>
              <a:spcBef>
                <a:spcPts val="500"/>
              </a:spcBef>
              <a:spcAft>
                <a:spcPts val="0"/>
              </a:spcAft>
              <a:buClr>
                <a:srgbClr val="434D74"/>
              </a:buClr>
              <a:buSzPts val="1400"/>
              <a:buFont typeface="Arial"/>
              <a:buChar char="•"/>
              <a:defRPr sz="1400" b="0" i="0" u="none" strike="noStrike" cap="none">
                <a:solidFill>
                  <a:schemeClr val="dk2"/>
                </a:solidFill>
                <a:latin typeface="Calibri"/>
                <a:ea typeface="Calibri"/>
                <a:cs typeface="Calibri"/>
                <a:sym typeface="Calibri"/>
              </a:defRPr>
            </a:lvl4pPr>
            <a:lvl5pPr marL="2286000" marR="0" lvl="4" indent="-317500" algn="l" rtl="0">
              <a:lnSpc>
                <a:spcPct val="90000"/>
              </a:lnSpc>
              <a:spcBef>
                <a:spcPts val="500"/>
              </a:spcBef>
              <a:spcAft>
                <a:spcPts val="0"/>
              </a:spcAft>
              <a:buClr>
                <a:srgbClr val="434D74"/>
              </a:buClr>
              <a:buSzPts val="1400"/>
              <a:buFont typeface="Arial"/>
              <a:buChar char="•"/>
              <a:defRPr sz="1400" b="0" i="0" u="none" strike="noStrike" cap="none">
                <a:solidFill>
                  <a:schemeClr val="dk2"/>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p:nvPr/>
        </p:nvSpPr>
        <p:spPr>
          <a:xfrm>
            <a:off x="1524"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b="0" i="0" u="none" strike="noStrike" cap="none">
              <a:solidFill>
                <a:schemeClr val="lt1"/>
              </a:solidFill>
              <a:latin typeface="Gill Sans"/>
              <a:ea typeface="Gill Sans"/>
              <a:cs typeface="Gill Sans"/>
              <a:sym typeface="Gill Sans"/>
            </a:endParaRPr>
          </a:p>
        </p:txBody>
      </p:sp>
      <p:pic>
        <p:nvPicPr>
          <p:cNvPr id="104" name="Google Shape;104;p1" descr="Neon laser lights aligned to form a triangle"/>
          <p:cNvPicPr preferRelativeResize="0"/>
          <p:nvPr/>
        </p:nvPicPr>
        <p:blipFill rotWithShape="1">
          <a:blip r:embed="rId3">
            <a:alphaModFix amt="40000"/>
          </a:blip>
          <a:srcRect t="8904" r="-1" b="1071"/>
          <a:stretch/>
        </p:blipFill>
        <p:spPr>
          <a:xfrm>
            <a:off x="1525" y="10"/>
            <a:ext cx="12188951" cy="6857990"/>
          </a:xfrm>
          <a:prstGeom prst="rect">
            <a:avLst/>
          </a:prstGeom>
          <a:noFill/>
          <a:ln>
            <a:noFill/>
          </a:ln>
        </p:spPr>
      </p:pic>
      <p:grpSp>
        <p:nvGrpSpPr>
          <p:cNvPr id="105" name="Google Shape;105;p1"/>
          <p:cNvGrpSpPr/>
          <p:nvPr/>
        </p:nvGrpSpPr>
        <p:grpSpPr>
          <a:xfrm>
            <a:off x="314102" y="236341"/>
            <a:ext cx="11340713" cy="5464029"/>
            <a:chOff x="314102" y="236341"/>
            <a:chExt cx="11340713" cy="5464029"/>
          </a:xfrm>
        </p:grpSpPr>
        <p:sp>
          <p:nvSpPr>
            <p:cNvPr id="106" name="Google Shape;106;p1"/>
            <p:cNvSpPr/>
            <p:nvPr/>
          </p:nvSpPr>
          <p:spPr>
            <a:xfrm>
              <a:off x="7760448" y="3803994"/>
              <a:ext cx="94160" cy="94160"/>
            </a:xfrm>
            <a:prstGeom prst="ellipse">
              <a:avLst/>
            </a:prstGeom>
            <a:solidFill>
              <a:srgbClr val="E3BEBE">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
            <p:cNvSpPr/>
            <p:nvPr/>
          </p:nvSpPr>
          <p:spPr>
            <a:xfrm>
              <a:off x="314102" y="3044381"/>
              <a:ext cx="226735" cy="226735"/>
            </a:xfrm>
            <a:prstGeom prst="ellipse">
              <a:avLst/>
            </a:prstGeom>
            <a:solidFill>
              <a:srgbClr val="7581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
            <p:cNvSpPr/>
            <p:nvPr/>
          </p:nvSpPr>
          <p:spPr>
            <a:xfrm>
              <a:off x="11188374" y="386135"/>
              <a:ext cx="466441" cy="466441"/>
            </a:xfrm>
            <a:prstGeom prst="ellipse">
              <a:avLst/>
            </a:prstGeom>
            <a:solidFill>
              <a:srgbClr val="C579DF">
                <a:alpha val="7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
            <p:cNvSpPr/>
            <p:nvPr/>
          </p:nvSpPr>
          <p:spPr>
            <a:xfrm>
              <a:off x="11065714" y="236341"/>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
            <p:cNvSpPr/>
            <p:nvPr/>
          </p:nvSpPr>
          <p:spPr>
            <a:xfrm>
              <a:off x="751535" y="2516671"/>
              <a:ext cx="466441" cy="466441"/>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
            <p:cNvSpPr/>
            <p:nvPr/>
          </p:nvSpPr>
          <p:spPr>
            <a:xfrm>
              <a:off x="11230142" y="458803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2" name="Google Shape;112;p1"/>
            <p:cNvSpPr/>
            <p:nvPr/>
          </p:nvSpPr>
          <p:spPr>
            <a:xfrm>
              <a:off x="10902046" y="5394590"/>
              <a:ext cx="305780" cy="305780"/>
            </a:xfrm>
            <a:prstGeom prst="ellipse">
              <a:avLst/>
            </a:prstGeom>
            <a:solidFill>
              <a:srgbClr val="ECB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
            <p:cNvSpPr/>
            <p:nvPr/>
          </p:nvSpPr>
          <p:spPr>
            <a:xfrm>
              <a:off x="10408287" y="5160714"/>
              <a:ext cx="113367" cy="113367"/>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14" name="Google Shape;114;p1"/>
          <p:cNvPicPr preferRelativeResize="0"/>
          <p:nvPr/>
        </p:nvPicPr>
        <p:blipFill rotWithShape="1">
          <a:blip r:embed="rId4">
            <a:alphaModFix/>
          </a:blip>
          <a:srcRect/>
          <a:stretch/>
        </p:blipFill>
        <p:spPr>
          <a:xfrm>
            <a:off x="-63375" y="10"/>
            <a:ext cx="12515850" cy="6857990"/>
          </a:xfrm>
          <a:prstGeom prst="rect">
            <a:avLst/>
          </a:prstGeom>
          <a:noFill/>
          <a:ln>
            <a:noFill/>
          </a:ln>
        </p:spPr>
      </p:pic>
      <p:sp>
        <p:nvSpPr>
          <p:cNvPr id="115" name="Google Shape;115;p1"/>
          <p:cNvSpPr txBox="1">
            <a:spLocks noGrp="1"/>
          </p:cNvSpPr>
          <p:nvPr>
            <p:ph type="ctrTitle"/>
          </p:nvPr>
        </p:nvSpPr>
        <p:spPr>
          <a:xfrm>
            <a:off x="2787925" y="1122370"/>
            <a:ext cx="6838500" cy="1486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Gill Sans"/>
              <a:buNone/>
            </a:pPr>
            <a:r>
              <a:rPr lang="en-US">
                <a:solidFill>
                  <a:srgbClr val="FFFFFF"/>
                </a:solidFill>
              </a:rPr>
              <a:t>NLP Final Project</a:t>
            </a:r>
            <a:endParaRPr/>
          </a:p>
        </p:txBody>
      </p:sp>
      <p:sp>
        <p:nvSpPr>
          <p:cNvPr id="116" name="Google Shape;116;p1"/>
          <p:cNvSpPr txBox="1">
            <a:spLocks noGrp="1"/>
          </p:cNvSpPr>
          <p:nvPr>
            <p:ph type="subTitle" idx="1"/>
          </p:nvPr>
        </p:nvSpPr>
        <p:spPr>
          <a:xfrm>
            <a:off x="2057400" y="3011550"/>
            <a:ext cx="8274300" cy="22461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400"/>
              <a:buNone/>
            </a:pPr>
            <a:r>
              <a:rPr lang="en-US" sz="2900" b="1" u="sng" dirty="0">
                <a:solidFill>
                  <a:srgbClr val="FFFFFF"/>
                </a:solidFill>
              </a:rPr>
              <a:t>Twitter Sentiment Analysis on FIFA World cup 2022</a:t>
            </a:r>
            <a:endParaRPr sz="2900" b="1" u="sng" dirty="0">
              <a:solidFill>
                <a:srgbClr val="FFFFFF"/>
              </a:solidFill>
            </a:endParaRPr>
          </a:p>
          <a:p>
            <a:pPr marL="0" lvl="0" indent="0" algn="ctr" rtl="0">
              <a:lnSpc>
                <a:spcPct val="90000"/>
              </a:lnSpc>
              <a:spcBef>
                <a:spcPts val="0"/>
              </a:spcBef>
              <a:spcAft>
                <a:spcPts val="0"/>
              </a:spcAft>
              <a:buSzPts val="2400"/>
              <a:buNone/>
            </a:pPr>
            <a:endParaRPr b="1" dirty="0">
              <a:solidFill>
                <a:srgbClr val="FFFFFF"/>
              </a:solidFill>
            </a:endParaRPr>
          </a:p>
          <a:p>
            <a:pPr marL="0" lvl="0" indent="0" algn="ctr" rtl="0">
              <a:lnSpc>
                <a:spcPct val="90000"/>
              </a:lnSpc>
              <a:spcBef>
                <a:spcPts val="0"/>
              </a:spcBef>
              <a:spcAft>
                <a:spcPts val="0"/>
              </a:spcAft>
              <a:buSzPts val="2400"/>
              <a:buNone/>
            </a:pPr>
            <a:r>
              <a:rPr lang="en-US" b="1" dirty="0">
                <a:solidFill>
                  <a:schemeClr val="lt1"/>
                </a:solidFill>
              </a:rPr>
              <a:t>By: Ayushi Chauhan</a:t>
            </a:r>
          </a:p>
          <a:p>
            <a:pPr marL="0" lvl="0" indent="0" algn="ctr" rtl="0">
              <a:lnSpc>
                <a:spcPct val="90000"/>
              </a:lnSpc>
              <a:spcBef>
                <a:spcPts val="0"/>
              </a:spcBef>
              <a:spcAft>
                <a:spcPts val="0"/>
              </a:spcAft>
              <a:buSzPts val="2400"/>
              <a:buNone/>
            </a:pPr>
            <a:endParaRPr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bad7151905_0_0"/>
          <p:cNvSpPr txBox="1">
            <a:spLocks noGrp="1"/>
          </p:cNvSpPr>
          <p:nvPr>
            <p:ph type="title"/>
          </p:nvPr>
        </p:nvSpPr>
        <p:spPr>
          <a:xfrm>
            <a:off x="462175" y="0"/>
            <a:ext cx="10963200" cy="991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Background</a:t>
            </a:r>
            <a:endParaRPr/>
          </a:p>
        </p:txBody>
      </p:sp>
      <p:sp>
        <p:nvSpPr>
          <p:cNvPr id="122" name="Google Shape;122;g1bad7151905_0_0"/>
          <p:cNvSpPr txBox="1">
            <a:spLocks noGrp="1"/>
          </p:cNvSpPr>
          <p:nvPr>
            <p:ph type="body" idx="1"/>
          </p:nvPr>
        </p:nvSpPr>
        <p:spPr>
          <a:xfrm>
            <a:off x="462175" y="966750"/>
            <a:ext cx="11552400" cy="4924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a:t>The 2022 World Cup in Qatar, which kicked off November 20, is the most expensive World Cup ever, with costs reaching $220 billion.</a:t>
            </a:r>
            <a:endParaRPr sz="1800"/>
          </a:p>
          <a:p>
            <a:pPr marL="0" lvl="0" indent="0" algn="l" rtl="0">
              <a:spcBef>
                <a:spcPts val="1000"/>
              </a:spcBef>
              <a:spcAft>
                <a:spcPts val="0"/>
              </a:spcAft>
              <a:buNone/>
            </a:pPr>
            <a:r>
              <a:rPr lang="en-US" sz="1800"/>
              <a:t>Brazil extended its lead over second-placed Belgium in the latest FIFA rankings released on 27 October 2022 to take the field as the top-ranked team at this year's World Cup in Qatar, starting 20 November 2022.</a:t>
            </a:r>
            <a:endParaRPr sz="1800"/>
          </a:p>
          <a:p>
            <a:pPr marL="0" lvl="0" indent="0" algn="l" rtl="0">
              <a:spcBef>
                <a:spcPts val="1000"/>
              </a:spcBef>
              <a:spcAft>
                <a:spcPts val="0"/>
              </a:spcAft>
              <a:buNone/>
            </a:pPr>
            <a:r>
              <a:rPr lang="en-US" sz="1800" i="1"/>
              <a:t>All eyes on Messi: </a:t>
            </a:r>
            <a:r>
              <a:rPr lang="en-US" sz="1800"/>
              <a:t>Former England defender Jamie Carragher tweeted after his Lusail masterclass that Messi is "the best there has ever been".</a:t>
            </a:r>
            <a:endParaRPr sz="1000">
              <a:solidFill>
                <a:srgbClr val="202124"/>
              </a:solidFill>
              <a:highlight>
                <a:srgbClr val="FFFFFF"/>
              </a:highlight>
              <a:latin typeface="Roboto"/>
              <a:ea typeface="Roboto"/>
              <a:cs typeface="Roboto"/>
              <a:sym typeface="Roboto"/>
            </a:endParaRPr>
          </a:p>
          <a:p>
            <a:pPr marL="0" lvl="0" indent="0" algn="l" rtl="0">
              <a:spcBef>
                <a:spcPts val="1000"/>
              </a:spcBef>
              <a:spcAft>
                <a:spcPts val="0"/>
              </a:spcAft>
              <a:buNone/>
            </a:pPr>
            <a:endParaRPr sz="900">
              <a:solidFill>
                <a:srgbClr val="202124"/>
              </a:solidFill>
              <a:highlight>
                <a:srgbClr val="FFFFFF"/>
              </a:highlight>
              <a:latin typeface="Roboto"/>
              <a:ea typeface="Roboto"/>
              <a:cs typeface="Roboto"/>
              <a:sym typeface="Roboto"/>
            </a:endParaRPr>
          </a:p>
        </p:txBody>
      </p:sp>
      <p:pic>
        <p:nvPicPr>
          <p:cNvPr id="123" name="Google Shape;123;g1bad7151905_0_0"/>
          <p:cNvPicPr preferRelativeResize="0"/>
          <p:nvPr/>
        </p:nvPicPr>
        <p:blipFill>
          <a:blip r:embed="rId3">
            <a:alphaModFix/>
          </a:blip>
          <a:stretch>
            <a:fillRect/>
          </a:stretch>
        </p:blipFill>
        <p:spPr>
          <a:xfrm>
            <a:off x="462175" y="2990025"/>
            <a:ext cx="3780425" cy="3867975"/>
          </a:xfrm>
          <a:prstGeom prst="rect">
            <a:avLst/>
          </a:prstGeom>
          <a:noFill/>
          <a:ln>
            <a:noFill/>
          </a:ln>
        </p:spPr>
      </p:pic>
      <p:pic>
        <p:nvPicPr>
          <p:cNvPr id="124" name="Google Shape;124;g1bad7151905_0_0"/>
          <p:cNvPicPr preferRelativeResize="0"/>
          <p:nvPr/>
        </p:nvPicPr>
        <p:blipFill>
          <a:blip r:embed="rId4">
            <a:alphaModFix/>
          </a:blip>
          <a:stretch>
            <a:fillRect/>
          </a:stretch>
        </p:blipFill>
        <p:spPr>
          <a:xfrm>
            <a:off x="4425712" y="2784625"/>
            <a:ext cx="3561175" cy="3805024"/>
          </a:xfrm>
          <a:prstGeom prst="rect">
            <a:avLst/>
          </a:prstGeom>
          <a:noFill/>
          <a:ln>
            <a:noFill/>
          </a:ln>
        </p:spPr>
      </p:pic>
      <p:pic>
        <p:nvPicPr>
          <p:cNvPr id="125" name="Google Shape;125;g1bad7151905_0_0"/>
          <p:cNvPicPr preferRelativeResize="0"/>
          <p:nvPr/>
        </p:nvPicPr>
        <p:blipFill>
          <a:blip r:embed="rId5">
            <a:alphaModFix/>
          </a:blip>
          <a:stretch>
            <a:fillRect/>
          </a:stretch>
        </p:blipFill>
        <p:spPr>
          <a:xfrm>
            <a:off x="8169975" y="2990025"/>
            <a:ext cx="3561176" cy="386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80ca3360f9_0_0"/>
          <p:cNvSpPr txBox="1">
            <a:spLocks noGrp="1"/>
          </p:cNvSpPr>
          <p:nvPr>
            <p:ph type="title"/>
          </p:nvPr>
        </p:nvSpPr>
        <p:spPr>
          <a:xfrm>
            <a:off x="777250" y="216050"/>
            <a:ext cx="10659000" cy="88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Introduction</a:t>
            </a:r>
            <a:endParaRPr/>
          </a:p>
        </p:txBody>
      </p:sp>
      <p:sp>
        <p:nvSpPr>
          <p:cNvPr id="131" name="Google Shape;131;g180ca3360f9_0_0"/>
          <p:cNvSpPr txBox="1">
            <a:spLocks noGrp="1"/>
          </p:cNvSpPr>
          <p:nvPr>
            <p:ph type="body" idx="1"/>
          </p:nvPr>
        </p:nvSpPr>
        <p:spPr>
          <a:xfrm>
            <a:off x="849800" y="1416325"/>
            <a:ext cx="10376400" cy="47604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b="1"/>
              <a:t>Objective: </a:t>
            </a:r>
            <a:endParaRPr b="1"/>
          </a:p>
          <a:p>
            <a:pPr marL="0" lvl="0" indent="0" algn="l" rtl="0">
              <a:spcBef>
                <a:spcPts val="1000"/>
              </a:spcBef>
              <a:spcAft>
                <a:spcPts val="0"/>
              </a:spcAft>
              <a:buNone/>
            </a:pPr>
            <a:r>
              <a:rPr lang="en-US"/>
              <a:t>Perform text mining and sentiment analysis of Teams participating in the 2022 FIFA World cup by parsing tweets fetched from Twitter using Python libraries specifically designed for Tweets.</a:t>
            </a:r>
            <a:endParaRPr/>
          </a:p>
          <a:p>
            <a:pPr marL="0" lvl="0" indent="0" algn="l" rtl="0">
              <a:spcBef>
                <a:spcPts val="1000"/>
              </a:spcBef>
              <a:spcAft>
                <a:spcPts val="0"/>
              </a:spcAft>
              <a:buNone/>
            </a:pPr>
            <a:endParaRPr/>
          </a:p>
          <a:p>
            <a:pPr marL="0" lvl="0" indent="0" algn="l" rtl="0">
              <a:spcBef>
                <a:spcPts val="1000"/>
              </a:spcBef>
              <a:spcAft>
                <a:spcPts val="0"/>
              </a:spcAft>
              <a:buNone/>
            </a:pPr>
            <a:r>
              <a:rPr lang="en-US" b="1"/>
              <a:t>Methods: </a:t>
            </a:r>
            <a:endParaRPr b="1"/>
          </a:p>
          <a:p>
            <a:pPr marL="457200" lvl="0" indent="-334327" algn="l" rtl="0">
              <a:spcBef>
                <a:spcPts val="1000"/>
              </a:spcBef>
              <a:spcAft>
                <a:spcPts val="0"/>
              </a:spcAft>
              <a:buSzPct val="90000"/>
              <a:buChar char="●"/>
            </a:pPr>
            <a:r>
              <a:rPr lang="en-US"/>
              <a:t>Authorize twitter API client.</a:t>
            </a:r>
            <a:endParaRPr/>
          </a:p>
          <a:p>
            <a:pPr marL="457200" lvl="0" indent="-334327" algn="l" rtl="0">
              <a:spcBef>
                <a:spcPts val="0"/>
              </a:spcBef>
              <a:spcAft>
                <a:spcPts val="0"/>
              </a:spcAft>
              <a:buSzPct val="90000"/>
              <a:buChar char="●"/>
            </a:pPr>
            <a:r>
              <a:rPr lang="en-US"/>
              <a:t>Fetch Tweets for hashtags by making a GET request to Twitter API.</a:t>
            </a:r>
            <a:endParaRPr/>
          </a:p>
          <a:p>
            <a:pPr marL="457200" lvl="0" indent="-334327" algn="l" rtl="0">
              <a:spcBef>
                <a:spcPts val="0"/>
              </a:spcBef>
              <a:spcAft>
                <a:spcPts val="0"/>
              </a:spcAft>
              <a:buSzPct val="90000"/>
              <a:buChar char="●"/>
            </a:pPr>
            <a:r>
              <a:rPr lang="en-US"/>
              <a:t>Tweet parsing and classifying them as positive, negative, and neutral.</a:t>
            </a:r>
            <a:endParaRPr/>
          </a:p>
          <a:p>
            <a:pPr marL="457200" lvl="0" indent="0" algn="l" rtl="0">
              <a:spcBef>
                <a:spcPts val="1000"/>
              </a:spcBef>
              <a:spcAft>
                <a:spcPts val="0"/>
              </a:spcAft>
              <a:buNone/>
            </a:pPr>
            <a:endParaRPr/>
          </a:p>
          <a:p>
            <a:pPr marL="0" lvl="0" indent="0" algn="l" rtl="0">
              <a:spcBef>
                <a:spcPts val="1000"/>
              </a:spcBef>
              <a:spcAft>
                <a:spcPts val="0"/>
              </a:spcAft>
              <a:buNone/>
            </a:pPr>
            <a:r>
              <a:rPr lang="en-US" b="1"/>
              <a:t>Platform and Packages:</a:t>
            </a:r>
            <a:endParaRPr b="1"/>
          </a:p>
          <a:p>
            <a:pPr marL="457200" lvl="0" indent="-334327" algn="l" rtl="0">
              <a:spcBef>
                <a:spcPts val="1000"/>
              </a:spcBef>
              <a:spcAft>
                <a:spcPts val="0"/>
              </a:spcAft>
              <a:buSzPct val="90000"/>
              <a:buChar char="•"/>
            </a:pPr>
            <a:r>
              <a:rPr lang="en-US"/>
              <a:t>Google Colab and explored NLTK, Tweepy and Textblob python libraries to process textual data.</a:t>
            </a:r>
            <a:endParaRPr/>
          </a:p>
          <a:p>
            <a:pPr marL="914400" lvl="1" indent="-334327" algn="l" rtl="0">
              <a:spcBef>
                <a:spcPts val="0"/>
              </a:spcBef>
              <a:spcAft>
                <a:spcPts val="0"/>
              </a:spcAft>
              <a:buSzPct val="100000"/>
              <a:buChar char="•"/>
            </a:pPr>
            <a:r>
              <a:rPr lang="en-US"/>
              <a:t>tweepy is the python client for the official Twitter API</a:t>
            </a:r>
            <a:endParaRPr/>
          </a:p>
          <a:p>
            <a:pPr marL="1371600" lvl="2" indent="-334327" algn="l" rtl="0">
              <a:spcBef>
                <a:spcPts val="0"/>
              </a:spcBef>
              <a:spcAft>
                <a:spcPts val="0"/>
              </a:spcAft>
              <a:buSzPct val="112500"/>
              <a:buChar char="•"/>
            </a:pPr>
            <a:r>
              <a:rPr lang="en-US"/>
              <a:t>It needs permission from Twitter to elevate the Twitter Developer Account to API V2 to extract tweets, permission approved by Twitter via several Email Requests</a:t>
            </a:r>
            <a:endParaRPr/>
          </a:p>
          <a:p>
            <a:pPr marL="1371600" lvl="0" indent="0" algn="l" rtl="0">
              <a:spcBef>
                <a:spcPts val="1000"/>
              </a:spcBef>
              <a:spcAft>
                <a:spcPts val="0"/>
              </a:spcAft>
              <a:buNone/>
            </a:pPr>
            <a:endParaRPr/>
          </a:p>
          <a:p>
            <a:pPr marL="0" lvl="0" indent="0" algn="l" rtl="0">
              <a:spcBef>
                <a:spcPts val="1000"/>
              </a:spcBef>
              <a:spcAft>
                <a:spcPts val="0"/>
              </a:spcAft>
              <a:buNone/>
            </a:pPr>
            <a:r>
              <a:rPr lang="en-US" b="1"/>
              <a:t>Date Tweets extracted:</a:t>
            </a:r>
            <a:r>
              <a:rPr lang="en-US"/>
              <a:t> 12/14/2022, day of semi-final game Argentina v.s. Croatia</a:t>
            </a:r>
            <a:endParaRPr/>
          </a:p>
        </p:txBody>
      </p:sp>
      <p:pic>
        <p:nvPicPr>
          <p:cNvPr id="132" name="Google Shape;132;g180ca3360f9_0_0"/>
          <p:cNvPicPr preferRelativeResize="0"/>
          <p:nvPr/>
        </p:nvPicPr>
        <p:blipFill>
          <a:blip r:embed="rId3">
            <a:alphaModFix/>
          </a:blip>
          <a:stretch>
            <a:fillRect/>
          </a:stretch>
        </p:blipFill>
        <p:spPr>
          <a:xfrm>
            <a:off x="9409050" y="0"/>
            <a:ext cx="2857500" cy="16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afc28da64d_1_0"/>
          <p:cNvSpPr txBox="1">
            <a:spLocks noGrp="1"/>
          </p:cNvSpPr>
          <p:nvPr>
            <p:ph type="title"/>
          </p:nvPr>
        </p:nvSpPr>
        <p:spPr>
          <a:xfrm>
            <a:off x="521800" y="365125"/>
            <a:ext cx="94521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5066"/>
              <a:t>Sentiment Scoring on Selected Hashtag</a:t>
            </a:r>
            <a:endParaRPr sz="5066"/>
          </a:p>
          <a:p>
            <a:pPr marL="0" lvl="0" indent="0" algn="l" rtl="0">
              <a:spcBef>
                <a:spcPts val="0"/>
              </a:spcBef>
              <a:spcAft>
                <a:spcPts val="0"/>
              </a:spcAft>
              <a:buNone/>
            </a:pPr>
            <a:endParaRPr/>
          </a:p>
        </p:txBody>
      </p:sp>
      <p:sp>
        <p:nvSpPr>
          <p:cNvPr id="138" name="Google Shape;138;g1afc28da64d_1_0"/>
          <p:cNvSpPr txBox="1">
            <a:spLocks noGrp="1"/>
          </p:cNvSpPr>
          <p:nvPr>
            <p:ph type="body" idx="1"/>
          </p:nvPr>
        </p:nvSpPr>
        <p:spPr>
          <a:xfrm>
            <a:off x="596350" y="1371600"/>
            <a:ext cx="10839900" cy="4581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u="sng"/>
              <a:t>Sentiment Scoring:</a:t>
            </a:r>
            <a:endParaRPr u="sng"/>
          </a:p>
          <a:p>
            <a:pPr marL="0" lvl="0" indent="0" algn="l" rtl="0">
              <a:spcBef>
                <a:spcPts val="1000"/>
              </a:spcBef>
              <a:spcAft>
                <a:spcPts val="0"/>
              </a:spcAft>
              <a:buNone/>
            </a:pPr>
            <a:r>
              <a:rPr lang="en-US"/>
              <a:t>A key aspect of sentiment analysis is polarity classification. Polarity refers to the overall sentiment conveyed by a particular text, phrase or word. This polarity can be expressed as a numerical rating known as a “sentiment score”. For example, this score can be a number between -100 and 100 with 0 representing neutral sentiment. This score could be calculated for an entire text or just for an individual phrase.</a:t>
            </a:r>
            <a:endParaRPr/>
          </a:p>
          <a:p>
            <a:pPr marL="457200" lvl="0" indent="-342900" algn="l" rtl="0">
              <a:spcBef>
                <a:spcPts val="1000"/>
              </a:spcBef>
              <a:spcAft>
                <a:spcPts val="0"/>
              </a:spcAft>
              <a:buSzPts val="1800"/>
              <a:buChar char="•"/>
            </a:pPr>
            <a:r>
              <a:rPr lang="en-US"/>
              <a:t>Sentiment Scoring for hashtag - #FIFAWorldCup, 200 tweets on 12/14/200 (Code example):</a:t>
            </a:r>
            <a:endParaRPr/>
          </a:p>
          <a:p>
            <a:pPr marL="914400" lvl="1" indent="-342900" algn="l" rtl="0">
              <a:spcBef>
                <a:spcPts val="0"/>
              </a:spcBef>
              <a:spcAft>
                <a:spcPts val="0"/>
              </a:spcAft>
              <a:buSzPts val="1800"/>
              <a:buChar char="•"/>
            </a:pPr>
            <a:r>
              <a:rPr lang="en-US"/>
              <a:t>tweets = api.get_tweets(query = '#FIFAWorldCup', count = 200, end_date = '2022-12-14')</a:t>
            </a:r>
            <a:endParaRPr/>
          </a:p>
          <a:p>
            <a:pPr marL="914400" lvl="1" indent="-342900" algn="l" rtl="0">
              <a:spcBef>
                <a:spcPts val="0"/>
              </a:spcBef>
              <a:spcAft>
                <a:spcPts val="0"/>
              </a:spcAft>
              <a:buSzPts val="1800"/>
              <a:buChar char="•"/>
            </a:pPr>
            <a:r>
              <a:rPr lang="en-US"/>
              <a:t># picking positive tweets from tweets</a:t>
            </a:r>
            <a:endParaRPr/>
          </a:p>
          <a:p>
            <a:pPr marL="914400" lvl="1" indent="-342900" algn="l" rtl="0">
              <a:spcBef>
                <a:spcPts val="0"/>
              </a:spcBef>
              <a:spcAft>
                <a:spcPts val="0"/>
              </a:spcAft>
              <a:buSzPts val="1800"/>
              <a:buChar char="•"/>
            </a:pPr>
            <a:r>
              <a:rPr lang="en-US"/>
              <a:t>ptweets = [tweet for tweet in tweets if tweet['sentiment'] == 'positive']</a:t>
            </a:r>
            <a:endParaRPr/>
          </a:p>
          <a:p>
            <a:pPr marL="914400" lvl="1" indent="-342900" algn="l" rtl="0">
              <a:spcBef>
                <a:spcPts val="0"/>
              </a:spcBef>
              <a:spcAft>
                <a:spcPts val="0"/>
              </a:spcAft>
              <a:buSzPts val="1800"/>
              <a:buChar char="•"/>
            </a:pPr>
            <a:r>
              <a:rPr lang="en-US"/>
              <a:t># percentage of positive tweets</a:t>
            </a:r>
            <a:endParaRPr/>
          </a:p>
          <a:p>
            <a:pPr marL="914400" lvl="1" indent="-342900" algn="l" rtl="0">
              <a:spcBef>
                <a:spcPts val="0"/>
              </a:spcBef>
              <a:spcAft>
                <a:spcPts val="0"/>
              </a:spcAft>
              <a:buSzPts val="1800"/>
              <a:buChar char="•"/>
            </a:pPr>
            <a:r>
              <a:rPr lang="en-US"/>
              <a:t>print("Positive tweets percentage: {} %".format(100*len(ptweets)/len(tweets)))</a:t>
            </a:r>
            <a:endParaRPr/>
          </a:p>
        </p:txBody>
      </p:sp>
      <p:pic>
        <p:nvPicPr>
          <p:cNvPr id="139" name="Google Shape;139;g1afc28da64d_1_0"/>
          <p:cNvPicPr preferRelativeResize="0"/>
          <p:nvPr/>
        </p:nvPicPr>
        <p:blipFill>
          <a:blip r:embed="rId3">
            <a:alphaModFix/>
          </a:blip>
          <a:stretch>
            <a:fillRect/>
          </a:stretch>
        </p:blipFill>
        <p:spPr>
          <a:xfrm>
            <a:off x="521800" y="5377025"/>
            <a:ext cx="5568050" cy="779525"/>
          </a:xfrm>
          <a:prstGeom prst="rect">
            <a:avLst/>
          </a:prstGeom>
          <a:noFill/>
          <a:ln>
            <a:noFill/>
          </a:ln>
        </p:spPr>
      </p:pic>
      <p:pic>
        <p:nvPicPr>
          <p:cNvPr id="140" name="Google Shape;140;g1afc28da64d_1_0"/>
          <p:cNvPicPr preferRelativeResize="0"/>
          <p:nvPr/>
        </p:nvPicPr>
        <p:blipFill rotWithShape="1">
          <a:blip r:embed="rId4">
            <a:alphaModFix/>
          </a:blip>
          <a:srcRect l="13948" t="19942"/>
          <a:stretch/>
        </p:blipFill>
        <p:spPr>
          <a:xfrm>
            <a:off x="9973925" y="0"/>
            <a:ext cx="2218075" cy="1813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1bad7151905_1_1"/>
          <p:cNvSpPr txBox="1">
            <a:spLocks noGrp="1"/>
          </p:cNvSpPr>
          <p:nvPr>
            <p:ph type="title"/>
          </p:nvPr>
        </p:nvSpPr>
        <p:spPr>
          <a:xfrm>
            <a:off x="596350" y="203213"/>
            <a:ext cx="10839900" cy="946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Who’s your favourite?</a:t>
            </a:r>
            <a:endParaRPr/>
          </a:p>
        </p:txBody>
      </p:sp>
      <p:sp>
        <p:nvSpPr>
          <p:cNvPr id="146" name="Google Shape;146;g1bad7151905_1_1"/>
          <p:cNvSpPr txBox="1">
            <a:spLocks noGrp="1"/>
          </p:cNvSpPr>
          <p:nvPr>
            <p:ph type="body" idx="1"/>
          </p:nvPr>
        </p:nvSpPr>
        <p:spPr>
          <a:xfrm>
            <a:off x="596350" y="1267250"/>
            <a:ext cx="11360400" cy="5426700"/>
          </a:xfrm>
          <a:prstGeom prst="rect">
            <a:avLst/>
          </a:prstGeom>
        </p:spPr>
        <p:txBody>
          <a:bodyPr spcFirstLastPara="1" wrap="square" lIns="91425" tIns="45700" rIns="91425" bIns="45700" anchor="t" anchorCtr="0">
            <a:normAutofit fontScale="92500" lnSpcReduction="20000"/>
          </a:bodyPr>
          <a:lstStyle/>
          <a:p>
            <a:pPr marL="0" lvl="0" indent="0" algn="l" rtl="0">
              <a:lnSpc>
                <a:spcPct val="135714"/>
              </a:lnSpc>
              <a:spcBef>
                <a:spcPts val="0"/>
              </a:spcBef>
              <a:spcAft>
                <a:spcPts val="0"/>
              </a:spcAft>
              <a:buNone/>
            </a:pPr>
            <a:r>
              <a:rPr lang="en-US"/>
              <a:t>To understand how much a player is trending on Twitter whenever FIFA Worldcup 2022</a:t>
            </a:r>
            <a:endParaRPr/>
          </a:p>
          <a:p>
            <a:pPr marL="0" lvl="0" indent="0" algn="l" rtl="0">
              <a:lnSpc>
                <a:spcPct val="135714"/>
              </a:lnSpc>
              <a:spcBef>
                <a:spcPts val="0"/>
              </a:spcBef>
              <a:spcAft>
                <a:spcPts val="0"/>
              </a:spcAft>
              <a:buNone/>
            </a:pPr>
            <a:r>
              <a:rPr lang="en-US"/>
              <a:t> is mentioned, the frequency of the name of the player (</a:t>
            </a:r>
            <a:r>
              <a:rPr lang="en-US" i="1"/>
              <a:t>Messi</a:t>
            </a:r>
            <a:r>
              <a:rPr lang="en-US"/>
              <a:t>)is calculated by following the below steps:</a:t>
            </a:r>
            <a:endParaRPr/>
          </a:p>
          <a:p>
            <a:pPr marL="457200" lvl="0" indent="-307895" algn="l" rtl="0">
              <a:lnSpc>
                <a:spcPct val="115000"/>
              </a:lnSpc>
              <a:spcBef>
                <a:spcPts val="1400"/>
              </a:spcBef>
              <a:spcAft>
                <a:spcPts val="0"/>
              </a:spcAft>
              <a:buClr>
                <a:srgbClr val="494E52"/>
              </a:buClr>
              <a:buSzPct val="67500"/>
              <a:buFont typeface="Roboto"/>
              <a:buAutoNum type="arabicPeriod"/>
            </a:pPr>
            <a:r>
              <a:rPr lang="en-US"/>
              <a:t>Extract Twitter data and remove URLs from tweets</a:t>
            </a:r>
            <a:endParaRPr/>
          </a:p>
          <a:p>
            <a:pPr marL="457200" lvl="0" indent="-299085" algn="l" rtl="0">
              <a:lnSpc>
                <a:spcPct val="115000"/>
              </a:lnSpc>
              <a:spcBef>
                <a:spcPts val="0"/>
              </a:spcBef>
              <a:spcAft>
                <a:spcPts val="0"/>
              </a:spcAft>
              <a:buClr>
                <a:srgbClr val="494E52"/>
              </a:buClr>
              <a:buSzPct val="60000"/>
              <a:buFont typeface="Roboto"/>
              <a:buAutoNum type="arabicPeriod"/>
            </a:pPr>
            <a:r>
              <a:rPr lang="en-US"/>
              <a:t>Clean up tweet text, including differences in case (e.g. upper, lower) that will affect unique word counts and use  nltk to remove words that are not useful for the analysis(</a:t>
            </a:r>
            <a:r>
              <a:rPr lang="en-US" i="1"/>
              <a:t>Stopwords</a:t>
            </a:r>
            <a:r>
              <a:rPr lang="en-US"/>
              <a:t>)</a:t>
            </a:r>
            <a:endParaRPr/>
          </a:p>
          <a:p>
            <a:pPr marL="457200" lvl="0" indent="-299085" algn="l" rtl="0">
              <a:lnSpc>
                <a:spcPct val="115000"/>
              </a:lnSpc>
              <a:spcBef>
                <a:spcPts val="0"/>
              </a:spcBef>
              <a:spcAft>
                <a:spcPts val="0"/>
              </a:spcAft>
              <a:buClr>
                <a:srgbClr val="494E52"/>
              </a:buClr>
              <a:buSzPct val="60000"/>
              <a:buFont typeface="Roboto"/>
              <a:buAutoNum type="arabicPeriod"/>
            </a:pPr>
            <a:r>
              <a:rPr lang="en-US"/>
              <a:t>Summarize and count words found in tweets</a:t>
            </a:r>
            <a:endParaRPr/>
          </a:p>
          <a:p>
            <a:pPr marL="0" lvl="0" indent="0" algn="l" rtl="0">
              <a:lnSpc>
                <a:spcPct val="135714"/>
              </a:lnSpc>
              <a:spcBef>
                <a:spcPts val="2100"/>
              </a:spcBef>
              <a:spcAft>
                <a:spcPts val="0"/>
              </a:spcAft>
              <a:buClr>
                <a:schemeClr val="dk1"/>
              </a:buClr>
              <a:buSzPct val="104761"/>
              <a:buFont typeface="Arial"/>
              <a:buNone/>
            </a:pPr>
            <a:r>
              <a:rPr lang="en-US" b="1"/>
              <a:t>Desired search:</a:t>
            </a:r>
            <a:r>
              <a:rPr lang="en-US"/>
              <a:t> #Messi+Argentina+Worldcup+Qatar</a:t>
            </a:r>
            <a:endParaRPr sz="1050">
              <a:solidFill>
                <a:srgbClr val="A31515"/>
              </a:solidFill>
              <a:highlight>
                <a:srgbClr val="FFFFFE"/>
              </a:highlight>
              <a:latin typeface="Courier New"/>
              <a:ea typeface="Courier New"/>
              <a:cs typeface="Courier New"/>
              <a:sym typeface="Courier New"/>
            </a:endParaRPr>
          </a:p>
          <a:p>
            <a:pPr marL="0" lvl="0" indent="0" algn="l" rtl="0">
              <a:spcBef>
                <a:spcPts val="1000"/>
              </a:spcBef>
              <a:spcAft>
                <a:spcPts val="0"/>
              </a:spcAft>
              <a:buNone/>
            </a:pPr>
            <a:r>
              <a:rPr lang="en-US" b="1"/>
              <a:t>Findings: </a:t>
            </a:r>
            <a:endParaRPr b="1"/>
          </a:p>
          <a:p>
            <a:pPr marL="0" lvl="0" indent="0" algn="l" rtl="0">
              <a:spcBef>
                <a:spcPts val="1000"/>
              </a:spcBef>
              <a:spcAft>
                <a:spcPts val="0"/>
              </a:spcAft>
              <a:buNone/>
            </a:pPr>
            <a:endParaRPr b="1"/>
          </a:p>
          <a:p>
            <a:pPr marL="0" lvl="0" indent="0" algn="l" rtl="0">
              <a:spcBef>
                <a:spcPts val="1000"/>
              </a:spcBef>
              <a:spcAft>
                <a:spcPts val="0"/>
              </a:spcAft>
              <a:buNone/>
            </a:pPr>
            <a:endParaRPr b="1"/>
          </a:p>
          <a:p>
            <a:pPr marL="0" lvl="0" indent="0" algn="l" rtl="0">
              <a:spcBef>
                <a:spcPts val="1000"/>
              </a:spcBef>
              <a:spcAft>
                <a:spcPts val="0"/>
              </a:spcAft>
              <a:buNone/>
            </a:pPr>
            <a:endParaRPr b="1"/>
          </a:p>
          <a:p>
            <a:pPr marL="0" lvl="0" indent="0" algn="l" rtl="0">
              <a:spcBef>
                <a:spcPts val="1000"/>
              </a:spcBef>
              <a:spcAft>
                <a:spcPts val="0"/>
              </a:spcAft>
              <a:buNone/>
            </a:pPr>
            <a:endParaRPr b="1"/>
          </a:p>
          <a:p>
            <a:pPr marL="0" lvl="0" indent="0" algn="l" rtl="0">
              <a:spcBef>
                <a:spcPts val="1000"/>
              </a:spcBef>
              <a:spcAft>
                <a:spcPts val="0"/>
              </a:spcAft>
              <a:buNone/>
            </a:pPr>
            <a:endParaRPr b="1"/>
          </a:p>
          <a:p>
            <a:pPr marL="0" lvl="0" indent="0" algn="l" rtl="0">
              <a:spcBef>
                <a:spcPts val="1000"/>
              </a:spcBef>
              <a:spcAft>
                <a:spcPts val="0"/>
              </a:spcAft>
              <a:buNone/>
            </a:pPr>
            <a:r>
              <a:rPr lang="en-US" b="1"/>
              <a:t>Top 5 useful words: Argentina, Worldcup, Messi, Qatar, Croatia, FIFA</a:t>
            </a:r>
            <a:endParaRPr b="1"/>
          </a:p>
          <a:p>
            <a:pPr marL="0" lvl="0" indent="0" algn="l" rtl="0">
              <a:spcBef>
                <a:spcPts val="1000"/>
              </a:spcBef>
              <a:spcAft>
                <a:spcPts val="0"/>
              </a:spcAft>
              <a:buNone/>
            </a:pPr>
            <a:endParaRPr b="1"/>
          </a:p>
        </p:txBody>
      </p:sp>
      <p:pic>
        <p:nvPicPr>
          <p:cNvPr id="147" name="Google Shape;147;g1bad7151905_1_1"/>
          <p:cNvPicPr preferRelativeResize="0"/>
          <p:nvPr/>
        </p:nvPicPr>
        <p:blipFill rotWithShape="1">
          <a:blip r:embed="rId3">
            <a:alphaModFix/>
          </a:blip>
          <a:srcRect b="4397"/>
          <a:stretch/>
        </p:blipFill>
        <p:spPr>
          <a:xfrm>
            <a:off x="1942700" y="3918600"/>
            <a:ext cx="2843000" cy="1836150"/>
          </a:xfrm>
          <a:prstGeom prst="rect">
            <a:avLst/>
          </a:prstGeom>
          <a:noFill/>
          <a:ln>
            <a:noFill/>
          </a:ln>
        </p:spPr>
      </p:pic>
      <p:pic>
        <p:nvPicPr>
          <p:cNvPr id="148" name="Google Shape;148;g1bad7151905_1_1"/>
          <p:cNvPicPr preferRelativeResize="0"/>
          <p:nvPr/>
        </p:nvPicPr>
        <p:blipFill>
          <a:blip r:embed="rId4">
            <a:alphaModFix/>
          </a:blip>
          <a:stretch>
            <a:fillRect/>
          </a:stretch>
        </p:blipFill>
        <p:spPr>
          <a:xfrm>
            <a:off x="5066663" y="3958200"/>
            <a:ext cx="3324225" cy="1724025"/>
          </a:xfrm>
          <a:prstGeom prst="rect">
            <a:avLst/>
          </a:prstGeom>
          <a:noFill/>
          <a:ln>
            <a:noFill/>
          </a:ln>
        </p:spPr>
      </p:pic>
      <p:pic>
        <p:nvPicPr>
          <p:cNvPr id="149" name="Google Shape;149;g1bad7151905_1_1"/>
          <p:cNvPicPr preferRelativeResize="0"/>
          <p:nvPr/>
        </p:nvPicPr>
        <p:blipFill>
          <a:blip r:embed="rId5">
            <a:alphaModFix/>
          </a:blip>
          <a:stretch>
            <a:fillRect/>
          </a:stretch>
        </p:blipFill>
        <p:spPr>
          <a:xfrm>
            <a:off x="9616100" y="0"/>
            <a:ext cx="2575900" cy="165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bad7151905_0_32"/>
          <p:cNvSpPr txBox="1">
            <a:spLocks noGrp="1"/>
          </p:cNvSpPr>
          <p:nvPr>
            <p:ph type="title"/>
          </p:nvPr>
        </p:nvSpPr>
        <p:spPr>
          <a:xfrm>
            <a:off x="766500" y="104350"/>
            <a:ext cx="10659000" cy="999000"/>
          </a:xfrm>
          <a:prstGeom prst="rect">
            <a:avLst/>
          </a:prstGeom>
        </p:spPr>
        <p:txBody>
          <a:bodyPr spcFirstLastPara="1" wrap="square" lIns="91425" tIns="45700" rIns="91425" bIns="45700" anchor="ctr" anchorCtr="0">
            <a:normAutofit/>
          </a:bodyPr>
          <a:lstStyle/>
          <a:p>
            <a:pPr marL="0" lvl="0" indent="0" algn="l" rtl="0">
              <a:lnSpc>
                <a:spcPct val="115000"/>
              </a:lnSpc>
              <a:spcBef>
                <a:spcPts val="900"/>
              </a:spcBef>
              <a:spcAft>
                <a:spcPts val="900"/>
              </a:spcAft>
              <a:buClr>
                <a:schemeClr val="dk1"/>
              </a:buClr>
              <a:buSzPts val="1100"/>
              <a:buFont typeface="Arial"/>
              <a:buNone/>
            </a:pPr>
            <a:r>
              <a:rPr lang="en-US"/>
              <a:t>Co-occurring Words (Bigrams)</a:t>
            </a:r>
            <a:endParaRPr/>
          </a:p>
        </p:txBody>
      </p:sp>
      <p:sp>
        <p:nvSpPr>
          <p:cNvPr id="155" name="Google Shape;155;g1bad7151905_0_32"/>
          <p:cNvSpPr txBox="1">
            <a:spLocks noGrp="1"/>
          </p:cNvSpPr>
          <p:nvPr>
            <p:ph type="body" idx="1"/>
          </p:nvPr>
        </p:nvSpPr>
        <p:spPr>
          <a:xfrm>
            <a:off x="402550" y="1103350"/>
            <a:ext cx="11033700" cy="48051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Use Bigram function to identify the words often occur together in those cleaned tweets to help us do sentiment analysis.</a:t>
            </a:r>
            <a:endParaRPr/>
          </a:p>
          <a:p>
            <a:pPr marL="457200" lvl="0" indent="-342900" algn="l" rtl="0">
              <a:spcBef>
                <a:spcPts val="0"/>
              </a:spcBef>
              <a:spcAft>
                <a:spcPts val="0"/>
              </a:spcAft>
              <a:buSzPts val="1800"/>
              <a:buChar char="•"/>
            </a:pPr>
            <a:r>
              <a:rPr lang="en-US"/>
              <a:t>Bigrams is a function contained in NLTK</a:t>
            </a:r>
            <a:endParaRPr/>
          </a:p>
        </p:txBody>
      </p:sp>
      <p:pic>
        <p:nvPicPr>
          <p:cNvPr id="156" name="Google Shape;156;g1bad7151905_0_32"/>
          <p:cNvPicPr preferRelativeResize="0"/>
          <p:nvPr/>
        </p:nvPicPr>
        <p:blipFill>
          <a:blip r:embed="rId3">
            <a:alphaModFix/>
          </a:blip>
          <a:stretch>
            <a:fillRect/>
          </a:stretch>
        </p:blipFill>
        <p:spPr>
          <a:xfrm>
            <a:off x="672900" y="2029388"/>
            <a:ext cx="6419850" cy="3648075"/>
          </a:xfrm>
          <a:prstGeom prst="rect">
            <a:avLst/>
          </a:prstGeom>
          <a:noFill/>
          <a:ln>
            <a:noFill/>
          </a:ln>
        </p:spPr>
      </p:pic>
      <p:pic>
        <p:nvPicPr>
          <p:cNvPr id="157" name="Google Shape;157;g1bad7151905_0_32"/>
          <p:cNvPicPr preferRelativeResize="0"/>
          <p:nvPr/>
        </p:nvPicPr>
        <p:blipFill>
          <a:blip r:embed="rId4">
            <a:alphaModFix/>
          </a:blip>
          <a:stretch>
            <a:fillRect/>
          </a:stretch>
        </p:blipFill>
        <p:spPr>
          <a:xfrm>
            <a:off x="7351950" y="2193400"/>
            <a:ext cx="4084299" cy="3545500"/>
          </a:xfrm>
          <a:prstGeom prst="rect">
            <a:avLst/>
          </a:prstGeom>
          <a:noFill/>
          <a:ln>
            <a:noFill/>
          </a:ln>
        </p:spPr>
      </p:pic>
      <p:sp>
        <p:nvSpPr>
          <p:cNvPr id="158" name="Google Shape;158;g1bad7151905_0_32"/>
          <p:cNvSpPr txBox="1"/>
          <p:nvPr/>
        </p:nvSpPr>
        <p:spPr>
          <a:xfrm>
            <a:off x="193825" y="5574900"/>
            <a:ext cx="11912100" cy="13926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700"/>
              </a:spcBef>
              <a:spcAft>
                <a:spcPts val="0"/>
              </a:spcAft>
              <a:buClr>
                <a:schemeClr val="dk2"/>
              </a:buClr>
              <a:buSzPts val="1700"/>
              <a:buFont typeface="Calibri"/>
              <a:buChar char="●"/>
            </a:pPr>
            <a:r>
              <a:rPr lang="en-US" sz="1700">
                <a:solidFill>
                  <a:schemeClr val="dk2"/>
                </a:solidFill>
                <a:latin typeface="Calibri"/>
                <a:ea typeface="Calibri"/>
                <a:cs typeface="Calibri"/>
                <a:sym typeface="Calibri"/>
              </a:rPr>
              <a:t>correlationship of the bigram words is described by the connected nodes</a:t>
            </a:r>
            <a:endParaRPr sz="1700">
              <a:solidFill>
                <a:schemeClr val="dk2"/>
              </a:solidFill>
              <a:latin typeface="Calibri"/>
              <a:ea typeface="Calibri"/>
              <a:cs typeface="Calibri"/>
              <a:sym typeface="Calibri"/>
            </a:endParaRPr>
          </a:p>
          <a:p>
            <a:pPr marL="457200" lvl="0" indent="-336550" algn="l" rtl="0">
              <a:lnSpc>
                <a:spcPct val="115000"/>
              </a:lnSpc>
              <a:spcBef>
                <a:spcPts val="0"/>
              </a:spcBef>
              <a:spcAft>
                <a:spcPts val="0"/>
              </a:spcAft>
              <a:buClr>
                <a:schemeClr val="dk2"/>
              </a:buClr>
              <a:buSzPts val="1700"/>
              <a:buFont typeface="Calibri"/>
              <a:buChar char="●"/>
            </a:pPr>
            <a:r>
              <a:rPr lang="en-US" sz="1700">
                <a:solidFill>
                  <a:schemeClr val="dk2"/>
                </a:solidFill>
                <a:latin typeface="Calibri"/>
                <a:ea typeface="Calibri"/>
                <a:cs typeface="Calibri"/>
                <a:sym typeface="Calibri"/>
              </a:rPr>
              <a:t>high dimensional relationship of a group of words is shown in the centre of the bigram</a:t>
            </a:r>
            <a:endParaRPr sz="1700">
              <a:solidFill>
                <a:schemeClr val="dk2"/>
              </a:solidFill>
              <a:latin typeface="Calibri"/>
              <a:ea typeface="Calibri"/>
              <a:cs typeface="Calibri"/>
              <a:sym typeface="Calibri"/>
            </a:endParaRPr>
          </a:p>
          <a:p>
            <a:pPr marL="457200" lvl="0" indent="-336550" algn="l" rtl="0">
              <a:lnSpc>
                <a:spcPct val="115000"/>
              </a:lnSpc>
              <a:spcBef>
                <a:spcPts val="0"/>
              </a:spcBef>
              <a:spcAft>
                <a:spcPts val="0"/>
              </a:spcAft>
              <a:buClr>
                <a:schemeClr val="dk2"/>
              </a:buClr>
              <a:buSzPts val="1700"/>
              <a:buFont typeface="Calibri"/>
              <a:buChar char="●"/>
            </a:pPr>
            <a:r>
              <a:rPr lang="en-US" sz="1700">
                <a:solidFill>
                  <a:schemeClr val="dk2"/>
                </a:solidFill>
                <a:latin typeface="Calibri"/>
                <a:ea typeface="Calibri"/>
                <a:cs typeface="Calibri"/>
                <a:sym typeface="Calibri"/>
              </a:rPr>
              <a:t>two words connected by the node means they occur together in those tweets we extract and processed</a:t>
            </a:r>
            <a:endParaRPr sz="1200">
              <a:solidFill>
                <a:srgbClr val="212121"/>
              </a:solidFill>
              <a:highlight>
                <a:srgbClr val="FFFFFF"/>
              </a:highlight>
              <a:latin typeface="Roboto"/>
              <a:ea typeface="Roboto"/>
              <a:cs typeface="Roboto"/>
              <a:sym typeface="Roboto"/>
            </a:endParaRPr>
          </a:p>
          <a:p>
            <a:pPr marL="0" lvl="0" indent="0" algn="l" rtl="0">
              <a:spcBef>
                <a:spcPts val="70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180ca3360f9_0_7"/>
          <p:cNvPicPr preferRelativeResize="0"/>
          <p:nvPr/>
        </p:nvPicPr>
        <p:blipFill>
          <a:blip r:embed="rId3">
            <a:alphaModFix/>
          </a:blip>
          <a:stretch>
            <a:fillRect/>
          </a:stretch>
        </p:blipFill>
        <p:spPr>
          <a:xfrm>
            <a:off x="1133050" y="1866900"/>
            <a:ext cx="4740900" cy="2595250"/>
          </a:xfrm>
          <a:prstGeom prst="rect">
            <a:avLst/>
          </a:prstGeom>
          <a:noFill/>
          <a:ln>
            <a:noFill/>
          </a:ln>
        </p:spPr>
      </p:pic>
      <p:pic>
        <p:nvPicPr>
          <p:cNvPr id="164" name="Google Shape;164;g180ca3360f9_0_7"/>
          <p:cNvPicPr preferRelativeResize="0"/>
          <p:nvPr/>
        </p:nvPicPr>
        <p:blipFill>
          <a:blip r:embed="rId4">
            <a:alphaModFix/>
          </a:blip>
          <a:stretch>
            <a:fillRect/>
          </a:stretch>
        </p:blipFill>
        <p:spPr>
          <a:xfrm>
            <a:off x="1016950" y="4565100"/>
            <a:ext cx="4857000" cy="2309700"/>
          </a:xfrm>
          <a:prstGeom prst="rect">
            <a:avLst/>
          </a:prstGeom>
          <a:noFill/>
          <a:ln>
            <a:noFill/>
          </a:ln>
        </p:spPr>
      </p:pic>
      <p:sp>
        <p:nvSpPr>
          <p:cNvPr id="165" name="Google Shape;165;g180ca3360f9_0_7"/>
          <p:cNvSpPr txBox="1">
            <a:spLocks noGrp="1"/>
          </p:cNvSpPr>
          <p:nvPr>
            <p:ph type="title"/>
          </p:nvPr>
        </p:nvSpPr>
        <p:spPr>
          <a:xfrm>
            <a:off x="777250" y="365125"/>
            <a:ext cx="10659000" cy="88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Visualization</a:t>
            </a:r>
            <a:endParaRPr/>
          </a:p>
        </p:txBody>
      </p:sp>
      <p:sp>
        <p:nvSpPr>
          <p:cNvPr id="166" name="Google Shape;166;g180ca3360f9_0_7"/>
          <p:cNvSpPr txBox="1"/>
          <p:nvPr/>
        </p:nvSpPr>
        <p:spPr>
          <a:xfrm>
            <a:off x="864700" y="1118150"/>
            <a:ext cx="10495800" cy="822000"/>
          </a:xfrm>
          <a:prstGeom prst="rect">
            <a:avLst/>
          </a:prstGeom>
          <a:noFill/>
          <a:ln>
            <a:noFill/>
          </a:ln>
        </p:spPr>
        <p:txBody>
          <a:bodyPr spcFirstLastPara="1" wrap="square" lIns="91425" tIns="91425" rIns="91425" bIns="91425" anchor="t" anchorCtr="0">
            <a:spAutoFit/>
          </a:bodyPr>
          <a:lstStyle/>
          <a:p>
            <a:pPr marL="0" marR="0" lvl="0" indent="0" algn="l" rtl="0">
              <a:lnSpc>
                <a:spcPct val="106999"/>
              </a:lnSpc>
              <a:spcBef>
                <a:spcPts val="0"/>
              </a:spcBef>
              <a:spcAft>
                <a:spcPts val="800"/>
              </a:spcAft>
              <a:buNone/>
            </a:pPr>
            <a:r>
              <a:rPr lang="en-US" sz="2000">
                <a:solidFill>
                  <a:schemeClr val="dk2"/>
                </a:solidFill>
                <a:latin typeface="Calibri"/>
                <a:ea typeface="Calibri"/>
                <a:cs typeface="Calibri"/>
                <a:sym typeface="Calibri"/>
              </a:rPr>
              <a:t>Visualizations in the form of Wordcloud, histogram plots, network diagram and bar plots while exploring Seaborn, matplot, networkx, Wordcloud libraries</a:t>
            </a:r>
            <a:endParaRPr sz="2000">
              <a:solidFill>
                <a:schemeClr val="dk2"/>
              </a:solidFill>
              <a:latin typeface="Calibri"/>
              <a:ea typeface="Calibri"/>
              <a:cs typeface="Calibri"/>
              <a:sym typeface="Calibri"/>
            </a:endParaRPr>
          </a:p>
        </p:txBody>
      </p:sp>
      <p:pic>
        <p:nvPicPr>
          <p:cNvPr id="167" name="Google Shape;167;g180ca3360f9_0_7"/>
          <p:cNvPicPr preferRelativeResize="0"/>
          <p:nvPr/>
        </p:nvPicPr>
        <p:blipFill rotWithShape="1">
          <a:blip r:embed="rId5">
            <a:alphaModFix/>
          </a:blip>
          <a:srcRect l="12244" r="21922" b="12854"/>
          <a:stretch/>
        </p:blipFill>
        <p:spPr>
          <a:xfrm>
            <a:off x="6167675" y="1866900"/>
            <a:ext cx="4462226" cy="2595249"/>
          </a:xfrm>
          <a:prstGeom prst="rect">
            <a:avLst/>
          </a:prstGeom>
          <a:noFill/>
          <a:ln>
            <a:noFill/>
          </a:ln>
        </p:spPr>
      </p:pic>
      <p:pic>
        <p:nvPicPr>
          <p:cNvPr id="168" name="Google Shape;168;g180ca3360f9_0_7"/>
          <p:cNvPicPr preferRelativeResize="0"/>
          <p:nvPr/>
        </p:nvPicPr>
        <p:blipFill>
          <a:blip r:embed="rId6">
            <a:alphaModFix/>
          </a:blip>
          <a:stretch>
            <a:fillRect/>
          </a:stretch>
        </p:blipFill>
        <p:spPr>
          <a:xfrm>
            <a:off x="6260025" y="4636600"/>
            <a:ext cx="4369875" cy="213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bad7151905_1_6"/>
          <p:cNvSpPr txBox="1">
            <a:spLocks noGrp="1"/>
          </p:cNvSpPr>
          <p:nvPr>
            <p:ph type="title"/>
          </p:nvPr>
        </p:nvSpPr>
        <p:spPr>
          <a:xfrm>
            <a:off x="777240" y="365125"/>
            <a:ext cx="106590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a:t>
            </a:r>
            <a:endParaRPr/>
          </a:p>
        </p:txBody>
      </p:sp>
      <p:sp>
        <p:nvSpPr>
          <p:cNvPr id="174" name="Google Shape;174;g1bad7151905_1_6"/>
          <p:cNvSpPr txBox="1">
            <a:spLocks noGrp="1"/>
          </p:cNvSpPr>
          <p:nvPr>
            <p:ph type="body" idx="1"/>
          </p:nvPr>
        </p:nvSpPr>
        <p:spPr>
          <a:xfrm>
            <a:off x="581450" y="1825625"/>
            <a:ext cx="10854900" cy="4351200"/>
          </a:xfrm>
          <a:prstGeom prst="rect">
            <a:avLst/>
          </a:prstGeom>
        </p:spPr>
        <p:txBody>
          <a:bodyPr spcFirstLastPara="1" wrap="square" lIns="91425" tIns="45700" rIns="91425" bIns="45700" anchor="t" anchorCtr="0">
            <a:normAutofit lnSpcReduction="20000"/>
          </a:bodyPr>
          <a:lstStyle/>
          <a:p>
            <a:pPr marL="457200" lvl="0" indent="-342900" algn="l" rtl="0">
              <a:spcBef>
                <a:spcPts val="1000"/>
              </a:spcBef>
              <a:spcAft>
                <a:spcPts val="0"/>
              </a:spcAft>
              <a:buSzPts val="1800"/>
              <a:buChar char="•"/>
            </a:pPr>
            <a:r>
              <a:rPr lang="en-US"/>
              <a:t>Sentiment Analysis can gain the corporations insights from related industries</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Sentiment Scoring on social media like Twitter can explain about the public’s thoughts for a specific event like FIFA World Cup by the three percentage ranks: Positive, Negative, Neutral</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Stop Words need to be removed from the Word List when we try to do sentiment analysis about the frequency of words</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Bigram can help us know the words that usually occur together for the specific event</a:t>
            </a:r>
            <a:endParaRPr/>
          </a:p>
          <a:p>
            <a:pPr marL="457200" lvl="0" indent="0" algn="l" rtl="0">
              <a:spcBef>
                <a:spcPts val="1000"/>
              </a:spcBef>
              <a:spcAft>
                <a:spcPts val="0"/>
              </a:spcAft>
              <a:buNone/>
            </a:pPr>
            <a:endParaRPr/>
          </a:p>
          <a:p>
            <a:pPr marL="457200" lvl="0" indent="-342900" algn="l" rtl="0">
              <a:spcBef>
                <a:spcPts val="1000"/>
              </a:spcBef>
              <a:spcAft>
                <a:spcPts val="0"/>
              </a:spcAft>
              <a:buSzPts val="1800"/>
              <a:buChar char="•"/>
            </a:pPr>
            <a:r>
              <a:rPr lang="en-US"/>
              <a:t>Insights from Analysis done on this project:</a:t>
            </a:r>
            <a:endParaRPr/>
          </a:p>
          <a:p>
            <a:pPr marL="914400" lvl="1" indent="-342900" algn="l" rtl="0">
              <a:spcBef>
                <a:spcPts val="0"/>
              </a:spcBef>
              <a:spcAft>
                <a:spcPts val="0"/>
              </a:spcAft>
              <a:buSzPts val="1800"/>
              <a:buChar char="•"/>
            </a:pPr>
            <a:r>
              <a:rPr lang="en-US"/>
              <a:t>The words we processed with frequency counts might allow us to suggest to the corporations in the related industries are like those sports brands sell the clothes including those for argentina, croatia, Messi. And the business corporations can do some kind of advertisement related to those worlds to gain customers and gain profit.</a:t>
            </a:r>
            <a:endParaRPr/>
          </a:p>
        </p:txBody>
      </p:sp>
    </p:spTree>
  </p:cSld>
  <p:clrMapOvr>
    <a:masterClrMapping/>
  </p:clrMapOvr>
</p:sld>
</file>

<file path=ppt/theme/theme1.xml><?xml version="1.0" encoding="utf-8"?>
<a:theme xmlns:a="http://schemas.openxmlformats.org/drawingml/2006/main" name="Confetti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790</Words>
  <Application>Microsoft Macintosh PowerPoint</Application>
  <PresentationFormat>Widescreen</PresentationFormat>
  <Paragraphs>65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Gill Sans</vt:lpstr>
      <vt:lpstr>Calibri</vt:lpstr>
      <vt:lpstr>Roboto</vt:lpstr>
      <vt:lpstr>Courier New</vt:lpstr>
      <vt:lpstr>Arial</vt:lpstr>
      <vt:lpstr>ConfettiVTI</vt:lpstr>
      <vt:lpstr>NLP Final Project</vt:lpstr>
      <vt:lpstr>Background</vt:lpstr>
      <vt:lpstr>Introduction</vt:lpstr>
      <vt:lpstr>Sentiment Scoring on Selected Hashtag </vt:lpstr>
      <vt:lpstr>Who’s your favourite?</vt:lpstr>
      <vt:lpstr>Co-occurring Words (Bigrams)</vt:lpstr>
      <vt:lpstr>Visualization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Final Project</dc:title>
  <dc:creator>Chauhan, Ayushi</dc:creator>
  <cp:lastModifiedBy>Chauhan, Ayushi</cp:lastModifiedBy>
  <cp:revision>2</cp:revision>
  <dcterms:created xsi:type="dcterms:W3CDTF">2022-12-14T01:29:59Z</dcterms:created>
  <dcterms:modified xsi:type="dcterms:W3CDTF">2022-12-16T01:40:56Z</dcterms:modified>
</cp:coreProperties>
</file>